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57" r:id="rId4"/>
    <p:sldId id="258" r:id="rId5"/>
    <p:sldId id="259" r:id="rId6"/>
    <p:sldId id="260" r:id="rId7"/>
    <p:sldId id="261" r:id="rId8"/>
    <p:sldId id="262" r:id="rId9"/>
    <p:sldId id="263" r:id="rId10"/>
    <p:sldId id="264" r:id="rId11"/>
    <p:sldId id="265" r:id="rId12"/>
    <p:sldId id="266" r:id="rId13"/>
    <p:sldId id="269" r:id="rId14"/>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FD23A9BC-FBCD-4BDC-80CA-A83998268D98}" type="datetimeFigureOut">
              <a:rPr lang="hu-HU" smtClean="0"/>
              <a:pPr/>
              <a:t>2021. 09. 12.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00AA8D7-C0BB-42FA-8CFB-747F82BF55E7}"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FD23A9BC-FBCD-4BDC-80CA-A83998268D98}" type="datetimeFigureOut">
              <a:rPr lang="hu-HU" smtClean="0"/>
              <a:pPr/>
              <a:t>2021. 09. 12.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00AA8D7-C0BB-42FA-8CFB-747F82BF55E7}"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FD23A9BC-FBCD-4BDC-80CA-A83998268D98}" type="datetimeFigureOut">
              <a:rPr lang="hu-HU" smtClean="0"/>
              <a:pPr/>
              <a:t>2021. 09. 12.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00AA8D7-C0BB-42FA-8CFB-747F82BF55E7}"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FD23A9BC-FBCD-4BDC-80CA-A83998268D98}" type="datetimeFigureOut">
              <a:rPr lang="hu-HU" smtClean="0"/>
              <a:pPr/>
              <a:t>2021. 09. 12.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00AA8D7-C0BB-42FA-8CFB-747F82BF55E7}"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FD23A9BC-FBCD-4BDC-80CA-A83998268D98}" type="datetimeFigureOut">
              <a:rPr lang="hu-HU" smtClean="0"/>
              <a:pPr/>
              <a:t>2021. 09. 12.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00AA8D7-C0BB-42FA-8CFB-747F82BF55E7}"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FD23A9BC-FBCD-4BDC-80CA-A83998268D98}" type="datetimeFigureOut">
              <a:rPr lang="hu-HU" smtClean="0"/>
              <a:pPr/>
              <a:t>2021. 09. 12.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200AA8D7-C0BB-42FA-8CFB-747F82BF55E7}"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FD23A9BC-FBCD-4BDC-80CA-A83998268D98}" type="datetimeFigureOut">
              <a:rPr lang="hu-HU" smtClean="0"/>
              <a:pPr/>
              <a:t>2021. 09. 12.</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200AA8D7-C0BB-42FA-8CFB-747F82BF55E7}"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FD23A9BC-FBCD-4BDC-80CA-A83998268D98}" type="datetimeFigureOut">
              <a:rPr lang="hu-HU" smtClean="0"/>
              <a:pPr/>
              <a:t>2021. 09. 12.</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200AA8D7-C0BB-42FA-8CFB-747F82BF55E7}"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FD23A9BC-FBCD-4BDC-80CA-A83998268D98}" type="datetimeFigureOut">
              <a:rPr lang="hu-HU" smtClean="0"/>
              <a:pPr/>
              <a:t>2021. 09. 12.</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200AA8D7-C0BB-42FA-8CFB-747F82BF55E7}"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FD23A9BC-FBCD-4BDC-80CA-A83998268D98}" type="datetimeFigureOut">
              <a:rPr lang="hu-HU" smtClean="0"/>
              <a:pPr/>
              <a:t>2021. 09. 12.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200AA8D7-C0BB-42FA-8CFB-747F82BF55E7}"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FD23A9BC-FBCD-4BDC-80CA-A83998268D98}" type="datetimeFigureOut">
              <a:rPr lang="hu-HU" smtClean="0"/>
              <a:pPr/>
              <a:t>2021. 09. 12.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200AA8D7-C0BB-42FA-8CFB-747F82BF55E7}"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23A9BC-FBCD-4BDC-80CA-A83998268D98}" type="datetimeFigureOut">
              <a:rPr lang="hu-HU" smtClean="0"/>
              <a:pPr/>
              <a:t>2021. 09. 12.</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0AA8D7-C0BB-42FA-8CFB-747F82BF55E7}" type="slidenum">
              <a:rPr lang="hu-HU" smtClean="0"/>
              <a:pPr/>
              <a:t>‹#›</a:t>
            </a:fld>
            <a:endParaRPr lang="hu-HU"/>
          </a:p>
        </p:txBody>
      </p:sp>
      <p:pic>
        <p:nvPicPr>
          <p:cNvPr id="7" name="Picture 3" descr="S:\András\Dokumentumok\Alapítvány\ERASMUS+\2020 UNLOCKED\erasmus2020flag.jpg"/>
          <p:cNvPicPr>
            <a:picLocks noChangeAspect="1" noChangeArrowheads="1"/>
          </p:cNvPicPr>
          <p:nvPr userDrawn="1"/>
        </p:nvPicPr>
        <p:blipFill>
          <a:blip r:embed="rId13" cstate="print"/>
          <a:stretch>
            <a:fillRect/>
          </a:stretch>
        </p:blipFill>
        <p:spPr bwMode="auto">
          <a:xfrm>
            <a:off x="0" y="0"/>
            <a:ext cx="2016515" cy="576000"/>
          </a:xfrm>
          <a:prstGeom prst="rect">
            <a:avLst/>
          </a:prstGeom>
          <a:noFill/>
        </p:spPr>
      </p:pic>
      <p:pic>
        <p:nvPicPr>
          <p:cNvPr id="8" name="Kép 7" descr="Logo_zold_fekete_transparent.png"/>
          <p:cNvPicPr>
            <a:picLocks noChangeAspect="1"/>
          </p:cNvPicPr>
          <p:nvPr userDrawn="1"/>
        </p:nvPicPr>
        <p:blipFill>
          <a:blip r:embed="rId14" cstate="print"/>
          <a:stretch>
            <a:fillRect/>
          </a:stretch>
        </p:blipFill>
        <p:spPr>
          <a:xfrm>
            <a:off x="8343518" y="0"/>
            <a:ext cx="800482" cy="792000"/>
          </a:xfrm>
          <a:prstGeom prst="rect">
            <a:avLst/>
          </a:prstGeom>
        </p:spPr>
      </p:pic>
      <p:pic>
        <p:nvPicPr>
          <p:cNvPr id="9" name="Picture 2" descr="S:\András\Dokumentumok\Alapítvány\Aláírások\Váltó logo 3.JPG"/>
          <p:cNvPicPr>
            <a:picLocks noChangeAspect="1" noChangeArrowheads="1"/>
          </p:cNvPicPr>
          <p:nvPr userDrawn="1"/>
        </p:nvPicPr>
        <p:blipFill>
          <a:blip r:embed="rId15" cstate="print"/>
          <a:stretch>
            <a:fillRect/>
          </a:stretch>
        </p:blipFill>
        <p:spPr bwMode="auto">
          <a:xfrm>
            <a:off x="251522" y="6309320"/>
            <a:ext cx="962768" cy="468000"/>
          </a:xfrm>
          <a:prstGeom prst="rect">
            <a:avLst/>
          </a:prstGeom>
          <a:noFill/>
        </p:spPr>
      </p:pic>
      <p:pic>
        <p:nvPicPr>
          <p:cNvPr id="10" name="Kép 9" descr="Antropos_transparent_logo.png"/>
          <p:cNvPicPr>
            <a:picLocks noChangeAspect="1"/>
          </p:cNvPicPr>
          <p:nvPr userDrawn="1"/>
        </p:nvPicPr>
        <p:blipFill>
          <a:blip r:embed="rId16" cstate="print"/>
          <a:stretch>
            <a:fillRect/>
          </a:stretch>
        </p:blipFill>
        <p:spPr>
          <a:xfrm>
            <a:off x="3059832" y="6417376"/>
            <a:ext cx="575320" cy="396000"/>
          </a:xfrm>
          <a:prstGeom prst="rect">
            <a:avLst/>
          </a:prstGeom>
        </p:spPr>
      </p:pic>
      <p:pic>
        <p:nvPicPr>
          <p:cNvPr id="11" name="Kép 10" descr="IGA_logo_transparent.png"/>
          <p:cNvPicPr>
            <a:picLocks noChangeAspect="1"/>
          </p:cNvPicPr>
          <p:nvPr userDrawn="1"/>
        </p:nvPicPr>
        <p:blipFill>
          <a:blip r:embed="rId17" cstate="print"/>
          <a:stretch>
            <a:fillRect/>
          </a:stretch>
        </p:blipFill>
        <p:spPr>
          <a:xfrm>
            <a:off x="5264573" y="6453376"/>
            <a:ext cx="1179635" cy="360000"/>
          </a:xfrm>
          <a:prstGeom prst="rect">
            <a:avLst/>
          </a:prstGeom>
        </p:spPr>
      </p:pic>
      <p:pic>
        <p:nvPicPr>
          <p:cNvPr id="12" name="Kép 11" descr="amaka1trans.jpg"/>
          <p:cNvPicPr>
            <a:picLocks noChangeAspect="1"/>
          </p:cNvPicPr>
          <p:nvPr userDrawn="1"/>
        </p:nvPicPr>
        <p:blipFill>
          <a:blip r:embed="rId18" cstate="print"/>
          <a:stretch>
            <a:fillRect/>
          </a:stretch>
        </p:blipFill>
        <p:spPr>
          <a:xfrm>
            <a:off x="8052283" y="6273376"/>
            <a:ext cx="768189" cy="540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endParaRPr lang="hu-HU" dirty="0"/>
          </a:p>
        </p:txBody>
      </p:sp>
      <p:sp>
        <p:nvSpPr>
          <p:cNvPr id="3" name="Tartalom helye 2"/>
          <p:cNvSpPr>
            <a:spLocks noGrp="1"/>
          </p:cNvSpPr>
          <p:nvPr>
            <p:ph idx="1"/>
          </p:nvPr>
        </p:nvSpPr>
        <p:spPr/>
        <p:txBody>
          <a:bodyPr>
            <a:normAutofit lnSpcReduction="10000"/>
          </a:bodyPr>
          <a:lstStyle/>
          <a:p>
            <a:pPr algn="ctr">
              <a:buNone/>
            </a:pPr>
            <a:r>
              <a:rPr lang="hu-HU" sz="6600" dirty="0" smtClean="0"/>
              <a:t>IO4</a:t>
            </a:r>
          </a:p>
          <a:p>
            <a:pPr algn="ctr">
              <a:buNone/>
            </a:pPr>
            <a:r>
              <a:rPr lang="hu-HU" sz="6600" dirty="0" smtClean="0"/>
              <a:t>Váltó-sáv Alapítvány</a:t>
            </a:r>
          </a:p>
          <a:p>
            <a:pPr algn="ctr">
              <a:buNone/>
            </a:pPr>
            <a:r>
              <a:rPr lang="hu-HU" sz="6600" dirty="0" smtClean="0"/>
              <a:t>2021. 07. 28-29.</a:t>
            </a:r>
          </a:p>
          <a:p>
            <a:pPr algn="ctr">
              <a:buNone/>
            </a:pPr>
            <a:r>
              <a:rPr lang="hu-HU" sz="6600" smtClean="0"/>
              <a:t>Athens</a:t>
            </a:r>
            <a:endParaRPr lang="hu-HU" sz="6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Suggestions</a:t>
            </a:r>
            <a:r>
              <a:rPr lang="hu-HU" dirty="0" smtClean="0"/>
              <a:t> </a:t>
            </a:r>
            <a:r>
              <a:rPr lang="hu-HU" dirty="0" err="1" smtClean="0"/>
              <a:t>for</a:t>
            </a:r>
            <a:r>
              <a:rPr lang="hu-HU" dirty="0" smtClean="0"/>
              <a:t> </a:t>
            </a:r>
            <a:r>
              <a:rPr lang="hu-HU" dirty="0" err="1" smtClean="0"/>
              <a:t>structure</a:t>
            </a:r>
            <a:endParaRPr lang="hu-HU" dirty="0"/>
          </a:p>
        </p:txBody>
      </p:sp>
      <p:sp>
        <p:nvSpPr>
          <p:cNvPr id="3" name="Tartalom helye 2"/>
          <p:cNvSpPr>
            <a:spLocks noGrp="1"/>
          </p:cNvSpPr>
          <p:nvPr>
            <p:ph idx="1"/>
          </p:nvPr>
        </p:nvSpPr>
        <p:spPr/>
        <p:txBody>
          <a:bodyPr>
            <a:normAutofit lnSpcReduction="10000"/>
          </a:bodyPr>
          <a:lstStyle/>
          <a:p>
            <a:r>
              <a:rPr lang="hu-HU" dirty="0" smtClean="0"/>
              <a:t>„</a:t>
            </a:r>
            <a:r>
              <a:rPr lang="en-US" dirty="0" smtClean="0"/>
              <a:t>Score</a:t>
            </a:r>
            <a:r>
              <a:rPr lang="hu-HU" dirty="0" smtClean="0"/>
              <a:t>”</a:t>
            </a:r>
            <a:r>
              <a:rPr lang="en-US" dirty="0" smtClean="0"/>
              <a:t> </a:t>
            </a:r>
            <a:r>
              <a:rPr lang="en-US" dirty="0" smtClean="0"/>
              <a:t>type (elements can be supplemented, changed, allows different processing)</a:t>
            </a:r>
            <a:endParaRPr lang="hu-HU" dirty="0" smtClean="0"/>
          </a:p>
          <a:p>
            <a:r>
              <a:rPr lang="hu-HU" dirty="0" smtClean="0"/>
              <a:t>International (</a:t>
            </a:r>
            <a:r>
              <a:rPr lang="hu-HU" dirty="0" err="1" smtClean="0"/>
              <a:t>there</a:t>
            </a:r>
            <a:r>
              <a:rPr lang="hu-HU" dirty="0" smtClean="0"/>
              <a:t> </a:t>
            </a:r>
            <a:r>
              <a:rPr lang="hu-HU" dirty="0" err="1" smtClean="0"/>
              <a:t>can</a:t>
            </a:r>
            <a:r>
              <a:rPr lang="hu-HU" dirty="0" smtClean="0"/>
              <a:t> be </a:t>
            </a:r>
            <a:r>
              <a:rPr lang="hu-HU" dirty="0" err="1" smtClean="0"/>
              <a:t>country-specific</a:t>
            </a:r>
            <a:r>
              <a:rPr lang="hu-HU" dirty="0" smtClean="0"/>
              <a:t> </a:t>
            </a:r>
            <a:r>
              <a:rPr lang="hu-HU" dirty="0" err="1" smtClean="0"/>
              <a:t>parts</a:t>
            </a:r>
            <a:r>
              <a:rPr lang="hu-HU" dirty="0" smtClean="0"/>
              <a:t>, </a:t>
            </a:r>
            <a:r>
              <a:rPr lang="hu-HU" dirty="0" err="1" smtClean="0"/>
              <a:t>should</a:t>
            </a:r>
            <a:r>
              <a:rPr lang="hu-HU" dirty="0" smtClean="0"/>
              <a:t> </a:t>
            </a:r>
            <a:r>
              <a:rPr lang="hu-HU" dirty="0" err="1" smtClean="0"/>
              <a:t>be</a:t>
            </a:r>
            <a:r>
              <a:rPr lang="hu-HU" dirty="0" smtClean="0"/>
              <a:t> </a:t>
            </a:r>
            <a:r>
              <a:rPr lang="hu-HU" dirty="0" err="1" smtClean="0"/>
              <a:t>marked</a:t>
            </a:r>
            <a:r>
              <a:rPr lang="hu-HU" dirty="0" smtClean="0"/>
              <a:t> </a:t>
            </a:r>
            <a:r>
              <a:rPr lang="hu-HU" dirty="0" err="1" smtClean="0"/>
              <a:t>separately</a:t>
            </a:r>
            <a:r>
              <a:rPr lang="hu-HU" dirty="0" smtClean="0"/>
              <a:t>, </a:t>
            </a:r>
            <a:r>
              <a:rPr lang="hu-HU" dirty="0" err="1" smtClean="0"/>
              <a:t>so</a:t>
            </a:r>
            <a:r>
              <a:rPr lang="hu-HU" dirty="0" smtClean="0"/>
              <a:t> </a:t>
            </a:r>
            <a:r>
              <a:rPr lang="hu-HU" dirty="0" err="1" smtClean="0"/>
              <a:t>the</a:t>
            </a:r>
            <a:r>
              <a:rPr lang="hu-HU" dirty="0" smtClean="0"/>
              <a:t> </a:t>
            </a:r>
            <a:r>
              <a:rPr lang="hu-HU" dirty="0" err="1" smtClean="0"/>
              <a:t>international</a:t>
            </a:r>
            <a:r>
              <a:rPr lang="hu-HU" dirty="0" smtClean="0"/>
              <a:t> </a:t>
            </a:r>
            <a:r>
              <a:rPr lang="hu-HU" dirty="0" err="1" smtClean="0"/>
              <a:t>application</a:t>
            </a:r>
            <a:r>
              <a:rPr lang="hu-HU" dirty="0" smtClean="0"/>
              <a:t> is </a:t>
            </a:r>
            <a:r>
              <a:rPr lang="hu-HU" dirty="0" err="1" smtClean="0"/>
              <a:t>possible</a:t>
            </a:r>
            <a:r>
              <a:rPr lang="hu-HU" dirty="0" smtClean="0"/>
              <a:t>)</a:t>
            </a:r>
            <a:endParaRPr lang="hu-HU" dirty="0" smtClean="0"/>
          </a:p>
          <a:p>
            <a:r>
              <a:rPr lang="hu-HU" dirty="0" smtClean="0"/>
              <a:t>legyenek </a:t>
            </a:r>
            <a:r>
              <a:rPr lang="hu-HU" dirty="0" err="1" smtClean="0"/>
              <a:t>Topics</a:t>
            </a:r>
            <a:r>
              <a:rPr lang="hu-HU" dirty="0" smtClean="0"/>
              <a:t> </a:t>
            </a:r>
            <a:r>
              <a:rPr lang="hu-HU" dirty="0" err="1" smtClean="0"/>
              <a:t>should</a:t>
            </a:r>
            <a:r>
              <a:rPr lang="hu-HU" dirty="0" smtClean="0"/>
              <a:t> be </a:t>
            </a:r>
            <a:r>
              <a:rPr lang="hu-HU" dirty="0" err="1" smtClean="0"/>
              <a:t>built</a:t>
            </a:r>
            <a:r>
              <a:rPr lang="hu-HU" dirty="0" smtClean="0"/>
              <a:t> </a:t>
            </a:r>
            <a:r>
              <a:rPr lang="hu-HU" dirty="0" err="1" smtClean="0"/>
              <a:t>on</a:t>
            </a:r>
            <a:r>
              <a:rPr lang="hu-HU" dirty="0" smtClean="0"/>
              <a:t> </a:t>
            </a:r>
            <a:r>
              <a:rPr lang="hu-HU" dirty="0" err="1" smtClean="0"/>
              <a:t>each</a:t>
            </a:r>
            <a:r>
              <a:rPr lang="hu-HU" dirty="0" smtClean="0"/>
              <a:t> </a:t>
            </a:r>
            <a:r>
              <a:rPr lang="hu-HU" dirty="0" err="1" smtClean="0"/>
              <a:t>other</a:t>
            </a:r>
            <a:r>
              <a:rPr lang="hu-HU" dirty="0" smtClean="0"/>
              <a:t>, </a:t>
            </a:r>
            <a:r>
              <a:rPr lang="hu-HU" dirty="0" err="1" smtClean="0"/>
              <a:t>synergy</a:t>
            </a:r>
            <a:endParaRPr lang="hu-HU" dirty="0" smtClean="0"/>
          </a:p>
          <a:p>
            <a:r>
              <a:rPr lang="hu-HU" dirty="0" err="1" smtClean="0"/>
              <a:t>Lesson</a:t>
            </a:r>
            <a:r>
              <a:rPr lang="hu-HU" dirty="0" smtClean="0"/>
              <a:t> </a:t>
            </a:r>
            <a:r>
              <a:rPr lang="hu-HU" dirty="0" err="1" smtClean="0"/>
              <a:t>plans</a:t>
            </a:r>
            <a:r>
              <a:rPr lang="hu-HU" dirty="0" smtClean="0"/>
              <a:t>, </a:t>
            </a:r>
            <a:r>
              <a:rPr lang="hu-HU" dirty="0" err="1" smtClean="0"/>
              <a:t>practical</a:t>
            </a:r>
            <a:r>
              <a:rPr lang="hu-HU" dirty="0" smtClean="0"/>
              <a:t> </a:t>
            </a:r>
            <a:r>
              <a:rPr lang="hu-HU" dirty="0" err="1" smtClean="0"/>
              <a:t>description</a:t>
            </a:r>
            <a:r>
              <a:rPr lang="hu-HU" dirty="0" smtClean="0"/>
              <a:t> </a:t>
            </a:r>
            <a:r>
              <a:rPr lang="hu-HU" dirty="0" err="1" smtClean="0"/>
              <a:t>should</a:t>
            </a:r>
            <a:r>
              <a:rPr lang="hu-HU" dirty="0" smtClean="0"/>
              <a:t> be part of </a:t>
            </a:r>
            <a:r>
              <a:rPr lang="hu-HU" dirty="0" err="1" smtClean="0"/>
              <a:t>the</a:t>
            </a:r>
            <a:r>
              <a:rPr lang="hu-HU" dirty="0" smtClean="0"/>
              <a:t> </a:t>
            </a:r>
            <a:r>
              <a:rPr lang="hu-HU" dirty="0" err="1" smtClean="0"/>
              <a:t>content</a:t>
            </a:r>
            <a:endParaRPr lang="hu-HU" dirty="0" smtClean="0"/>
          </a:p>
          <a:p>
            <a:endParaRPr lang="hu-H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
            </a:r>
            <a:br>
              <a:rPr lang="hu-HU" dirty="0" smtClean="0"/>
            </a:br>
            <a:r>
              <a:rPr lang="hu-HU" dirty="0" err="1" smtClean="0"/>
              <a:t>Breakdown</a:t>
            </a:r>
            <a:r>
              <a:rPr lang="hu-HU" dirty="0" smtClean="0"/>
              <a:t> of </a:t>
            </a:r>
            <a:r>
              <a:rPr lang="hu-HU" dirty="0" err="1" smtClean="0"/>
              <a:t>certain</a:t>
            </a:r>
            <a:r>
              <a:rPr lang="hu-HU" dirty="0" smtClean="0"/>
              <a:t> topis, </a:t>
            </a:r>
            <a:r>
              <a:rPr lang="hu-HU" dirty="0" err="1" smtClean="0"/>
              <a:t>occasions</a:t>
            </a:r>
            <a:r>
              <a:rPr lang="hu-HU" dirty="0" smtClean="0"/>
              <a:t> (</a:t>
            </a:r>
            <a:r>
              <a:rPr lang="hu-HU" dirty="0" err="1" smtClean="0"/>
              <a:t>example</a:t>
            </a:r>
            <a:r>
              <a:rPr lang="hu-HU" dirty="0" smtClean="0"/>
              <a:t>, </a:t>
            </a:r>
            <a:r>
              <a:rPr lang="hu-HU" dirty="0" err="1" smtClean="0"/>
              <a:t>work</a:t>
            </a:r>
            <a:r>
              <a:rPr lang="hu-HU" dirty="0" smtClean="0"/>
              <a:t> </a:t>
            </a:r>
            <a:r>
              <a:rPr lang="hu-HU" dirty="0" err="1" smtClean="0"/>
              <a:t>material</a:t>
            </a:r>
            <a:r>
              <a:rPr lang="hu-HU" dirty="0" smtClean="0"/>
              <a:t>)</a:t>
            </a:r>
            <a:endParaRPr lang="hu-HU" dirty="0"/>
          </a:p>
        </p:txBody>
      </p:sp>
      <p:sp>
        <p:nvSpPr>
          <p:cNvPr id="3" name="Tartalom helye 2"/>
          <p:cNvSpPr>
            <a:spLocks noGrp="1"/>
          </p:cNvSpPr>
          <p:nvPr>
            <p:ph idx="1"/>
          </p:nvPr>
        </p:nvSpPr>
        <p:spPr/>
        <p:txBody>
          <a:bodyPr/>
          <a:lstStyle/>
          <a:p>
            <a:r>
              <a:rPr lang="en-GB" dirty="0" smtClean="0"/>
              <a:t>1. Thought-provoking theoretical introduction, topic starter (60 minutes)</a:t>
            </a:r>
            <a:endParaRPr lang="hu-HU" dirty="0" smtClean="0"/>
          </a:p>
          <a:p>
            <a:r>
              <a:rPr lang="en-GB" dirty="0" smtClean="0"/>
              <a:t>2. Interactive professional discussion (60 minutes)</a:t>
            </a:r>
            <a:endParaRPr lang="hu-HU" dirty="0" smtClean="0"/>
          </a:p>
          <a:p>
            <a:r>
              <a:rPr lang="en-GB" dirty="0" smtClean="0"/>
              <a:t>Break (15 minutes)</a:t>
            </a:r>
            <a:endParaRPr lang="hu-HU" dirty="0" smtClean="0"/>
          </a:p>
          <a:p>
            <a:r>
              <a:rPr lang="en-GB" dirty="0" smtClean="0"/>
              <a:t>3. Workshop discussion (75 minutes)</a:t>
            </a:r>
            <a:endParaRPr lang="hu-HU" dirty="0" smtClean="0"/>
          </a:p>
          <a:p>
            <a:r>
              <a:rPr lang="en-GB" dirty="0" smtClean="0"/>
              <a:t>4. Closing, evaluation, synthesis; evaluation sheets (30 minutes)</a:t>
            </a:r>
            <a:endParaRPr lang="hu-HU" dirty="0" smtClean="0"/>
          </a:p>
          <a:p>
            <a:endParaRPr lang="hu-H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
            </a:r>
            <a:br>
              <a:rPr lang="hu-HU" dirty="0" smtClean="0"/>
            </a:br>
            <a:r>
              <a:rPr lang="hu-HU" dirty="0" err="1" smtClean="0"/>
              <a:t>Examples</a:t>
            </a:r>
            <a:r>
              <a:rPr lang="hu-HU" dirty="0" smtClean="0"/>
              <a:t> </a:t>
            </a:r>
            <a:r>
              <a:rPr lang="hu-HU" dirty="0" err="1" smtClean="0"/>
              <a:t>for</a:t>
            </a:r>
            <a:r>
              <a:rPr lang="hu-HU" dirty="0" smtClean="0"/>
              <a:t> </a:t>
            </a:r>
            <a:r>
              <a:rPr lang="hu-HU" dirty="0" err="1" smtClean="0"/>
              <a:t>the</a:t>
            </a:r>
            <a:r>
              <a:rPr lang="hu-HU" dirty="0" smtClean="0"/>
              <a:t> </a:t>
            </a:r>
            <a:r>
              <a:rPr lang="hu-HU" dirty="0" err="1" smtClean="0"/>
              <a:t>methodology</a:t>
            </a:r>
            <a:r>
              <a:rPr lang="hu-HU" dirty="0" smtClean="0"/>
              <a:t> of </a:t>
            </a:r>
            <a:r>
              <a:rPr lang="hu-HU" dirty="0" err="1" smtClean="0"/>
              <a:t>processing</a:t>
            </a:r>
            <a:endParaRPr lang="hu-HU" dirty="0"/>
          </a:p>
        </p:txBody>
      </p:sp>
      <p:sp>
        <p:nvSpPr>
          <p:cNvPr id="3" name="Tartalom helye 2"/>
          <p:cNvSpPr>
            <a:spLocks noGrp="1"/>
          </p:cNvSpPr>
          <p:nvPr>
            <p:ph idx="1"/>
          </p:nvPr>
        </p:nvSpPr>
        <p:spPr/>
        <p:txBody>
          <a:bodyPr>
            <a:normAutofit fontScale="92500" lnSpcReduction="10000"/>
          </a:bodyPr>
          <a:lstStyle/>
          <a:p>
            <a:r>
              <a:rPr lang="en-GB" dirty="0" smtClean="0"/>
              <a:t>1. formal (mainly for theoretical parts)</a:t>
            </a:r>
            <a:endParaRPr lang="hu-HU" dirty="0" smtClean="0"/>
          </a:p>
          <a:p>
            <a:r>
              <a:rPr lang="en-GB" dirty="0" smtClean="0"/>
              <a:t>2. non-formal (interactive professional discussions: small group, plenary, reflection, debate, simulation / situational exercises, case reports / analyzes, etc.).</a:t>
            </a:r>
            <a:endParaRPr lang="hu-HU" dirty="0" smtClean="0"/>
          </a:p>
          <a:p>
            <a:r>
              <a:rPr lang="en-GB" dirty="0" smtClean="0"/>
              <a:t>3. informal 2. (workshops: with target group members, invited speakers, gaining personal experience in art therapy, etc.)</a:t>
            </a:r>
            <a:endParaRPr lang="hu-HU" dirty="0" smtClean="0"/>
          </a:p>
          <a:p>
            <a:r>
              <a:rPr lang="en-GB" dirty="0" smtClean="0"/>
              <a:t>4. informal (networking, indirect conversations, meeting opportunities).</a:t>
            </a:r>
            <a:endParaRPr lang="hu-HU" dirty="0" smtClean="0"/>
          </a:p>
          <a:p>
            <a:endParaRPr lang="hu-HU" dirty="0" smtClean="0"/>
          </a:p>
          <a:p>
            <a:endParaRPr lang="hu-H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err="1" smtClean="0"/>
              <a:t>Thank</a:t>
            </a:r>
            <a:r>
              <a:rPr lang="hu-HU" dirty="0" smtClean="0"/>
              <a:t> </a:t>
            </a:r>
            <a:r>
              <a:rPr lang="hu-HU" dirty="0" err="1" smtClean="0"/>
              <a:t>you</a:t>
            </a:r>
            <a:r>
              <a:rPr lang="hu-HU" dirty="0" smtClean="0"/>
              <a:t> </a:t>
            </a:r>
            <a:r>
              <a:rPr lang="hu-HU" dirty="0" err="1" smtClean="0"/>
              <a:t>for</a:t>
            </a:r>
            <a:r>
              <a:rPr lang="hu-HU" dirty="0" smtClean="0"/>
              <a:t> </a:t>
            </a:r>
            <a:r>
              <a:rPr lang="hu-HU" dirty="0" err="1" smtClean="0"/>
              <a:t>your</a:t>
            </a:r>
            <a:r>
              <a:rPr lang="hu-HU" dirty="0" smtClean="0"/>
              <a:t> </a:t>
            </a:r>
            <a:r>
              <a:rPr lang="hu-HU" dirty="0" err="1" smtClean="0"/>
              <a:t>attention</a:t>
            </a:r>
            <a:r>
              <a:rPr lang="hu-HU" dirty="0" smtClean="0"/>
              <a:t>!</a:t>
            </a:r>
            <a:endParaRPr lang="hu-HU" dirty="0"/>
          </a:p>
        </p:txBody>
      </p:sp>
      <p:sp>
        <p:nvSpPr>
          <p:cNvPr id="3" name="Alcím 2"/>
          <p:cNvSpPr>
            <a:spLocks noGrp="1"/>
          </p:cNvSpPr>
          <p:nvPr>
            <p:ph type="subTitle" idx="1"/>
          </p:nvPr>
        </p:nvSpPr>
        <p:spPr/>
        <p:txBody>
          <a:bodyPr/>
          <a:lstStyle/>
          <a:p>
            <a:endParaRPr lang="hu-H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églalap 9"/>
          <p:cNvSpPr/>
          <p:nvPr/>
        </p:nvSpPr>
        <p:spPr>
          <a:xfrm>
            <a:off x="251520" y="908720"/>
            <a:ext cx="7848872" cy="4801314"/>
          </a:xfrm>
          <a:prstGeom prst="rect">
            <a:avLst/>
          </a:prstGeom>
        </p:spPr>
        <p:txBody>
          <a:bodyPr wrap="square">
            <a:spAutoFit/>
          </a:bodyPr>
          <a:lstStyle/>
          <a:p>
            <a:pPr algn="ctr"/>
            <a:r>
              <a:rPr lang="hu-HU" b="1" dirty="0" smtClean="0"/>
              <a:t>O4: </a:t>
            </a:r>
            <a:r>
              <a:rPr lang="en-GB" b="1" dirty="0" smtClean="0"/>
              <a:t>Educating the educators</a:t>
            </a:r>
            <a:endParaRPr lang="hu-HU" b="1" dirty="0" smtClean="0"/>
          </a:p>
          <a:p>
            <a:pPr algn="ctr"/>
            <a:r>
              <a:rPr lang="en-GB" b="1" dirty="0" smtClean="0"/>
              <a:t> </a:t>
            </a:r>
            <a:endParaRPr lang="hu-HU" b="1" dirty="0" smtClean="0"/>
          </a:p>
          <a:p>
            <a:pPr algn="ctr"/>
            <a:r>
              <a:rPr lang="en-GB" b="1" dirty="0" smtClean="0"/>
              <a:t>Course / curriculum </a:t>
            </a:r>
            <a:endParaRPr lang="hu-HU" b="1" dirty="0" smtClean="0"/>
          </a:p>
          <a:p>
            <a:pPr algn="ctr"/>
            <a:r>
              <a:rPr lang="en-GB" b="1" dirty="0" smtClean="0"/>
              <a:t>Pilot course /module</a:t>
            </a:r>
            <a:endParaRPr lang="hu-HU" b="1" dirty="0" smtClean="0"/>
          </a:p>
          <a:p>
            <a:pPr algn="ctr"/>
            <a:endParaRPr lang="hu-HU" b="1" dirty="0" smtClean="0"/>
          </a:p>
          <a:p>
            <a:pPr algn="ctr"/>
            <a:endParaRPr lang="hu-HU" b="1" dirty="0" smtClean="0"/>
          </a:p>
          <a:p>
            <a:pPr algn="ctr"/>
            <a:endParaRPr lang="hu-HU" b="1" dirty="0" smtClean="0"/>
          </a:p>
          <a:p>
            <a:pPr algn="ctr"/>
            <a:endParaRPr lang="hu-HU" b="1" dirty="0" smtClean="0"/>
          </a:p>
          <a:p>
            <a:pPr algn="just"/>
            <a:r>
              <a:rPr lang="en-GB" dirty="0" smtClean="0"/>
              <a:t>The goal of this curriculum / course is to get acquainted with approaches, methodologies, tools, methods and techniques, mapping and learning different opportunities that can be used in the competence development of experts/and/or supporters working in reintegration, first of all through the methodology of art therapy.</a:t>
            </a:r>
            <a:endParaRPr lang="hu-HU" dirty="0" smtClean="0"/>
          </a:p>
          <a:p>
            <a:pPr algn="just"/>
            <a:endParaRPr lang="hu-HU" b="1" dirty="0" smtClean="0"/>
          </a:p>
          <a:p>
            <a:pPr algn="just">
              <a:buFontTx/>
              <a:buChar char="-"/>
            </a:pPr>
            <a:r>
              <a:rPr lang="hu-HU" b="1" dirty="0" smtClean="0"/>
              <a:t>General </a:t>
            </a:r>
            <a:r>
              <a:rPr lang="hu-HU" b="1" dirty="0" err="1" smtClean="0"/>
              <a:t>competence</a:t>
            </a:r>
            <a:r>
              <a:rPr lang="hu-HU" b="1" dirty="0" smtClean="0"/>
              <a:t> </a:t>
            </a:r>
            <a:r>
              <a:rPr lang="hu-HU" b="1" dirty="0" err="1" smtClean="0"/>
              <a:t>development</a:t>
            </a:r>
            <a:endParaRPr lang="hu-HU" b="1" dirty="0" smtClean="0"/>
          </a:p>
          <a:p>
            <a:pPr algn="just">
              <a:buFontTx/>
              <a:buChar char="-"/>
            </a:pPr>
            <a:r>
              <a:rPr lang="hu-HU" b="1" dirty="0" err="1" smtClean="0"/>
              <a:t>First</a:t>
            </a:r>
            <a:r>
              <a:rPr lang="hu-HU" b="1" dirty="0" smtClean="0"/>
              <a:t> of </a:t>
            </a:r>
            <a:r>
              <a:rPr lang="hu-HU" b="1" dirty="0" err="1" smtClean="0"/>
              <a:t>all</a:t>
            </a:r>
            <a:r>
              <a:rPr lang="hu-HU" b="1" dirty="0" smtClean="0"/>
              <a:t>: </a:t>
            </a:r>
            <a:r>
              <a:rPr lang="hu-HU" b="1" dirty="0" smtClean="0"/>
              <a:t>art </a:t>
            </a:r>
            <a:r>
              <a:rPr lang="hu-HU" b="1" dirty="0" err="1" smtClean="0"/>
              <a:t>therapy</a:t>
            </a:r>
            <a:endParaRPr lang="hu-HU" b="1" dirty="0" smtClean="0"/>
          </a:p>
          <a:p>
            <a:pPr algn="just"/>
            <a:r>
              <a:rPr lang="en-GB" dirty="0" smtClean="0"/>
              <a:t> </a:t>
            </a:r>
            <a:endParaRPr lang="hu-HU"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539552" y="692696"/>
            <a:ext cx="8229600" cy="1143000"/>
          </a:xfrm>
        </p:spPr>
        <p:txBody>
          <a:bodyPr>
            <a:normAutofit fontScale="90000"/>
          </a:bodyPr>
          <a:lstStyle/>
          <a:p>
            <a:r>
              <a:rPr lang="en-GB" b="1" dirty="0" smtClean="0"/>
              <a:t>The target group of the curriculum / course</a:t>
            </a:r>
            <a:endParaRPr lang="hu-HU" b="1" dirty="0"/>
          </a:p>
        </p:txBody>
      </p:sp>
      <p:sp>
        <p:nvSpPr>
          <p:cNvPr id="3" name="Tartalom helye 2"/>
          <p:cNvSpPr>
            <a:spLocks noGrp="1"/>
          </p:cNvSpPr>
          <p:nvPr>
            <p:ph idx="1"/>
          </p:nvPr>
        </p:nvSpPr>
        <p:spPr/>
        <p:txBody>
          <a:bodyPr/>
          <a:lstStyle/>
          <a:p>
            <a:pPr algn="just">
              <a:buNone/>
            </a:pPr>
            <a:r>
              <a:rPr lang="hu-HU" dirty="0" smtClean="0"/>
              <a:t>	</a:t>
            </a:r>
            <a:r>
              <a:rPr lang="en-GB" dirty="0" smtClean="0"/>
              <a:t>Volunteers, supporters and experts/fellow-workers who work in the field of reintegration, with the marginalised, deviant target group with a highly criminal lifestyle, offenders, addicts and anyone receiving a closed institutional education (reformatories, prisons, penal institutions etc.) or support or work with any other vulnerable target group. </a:t>
            </a:r>
            <a:endParaRPr lang="hu-HU" dirty="0" smtClean="0"/>
          </a:p>
          <a:p>
            <a:endParaRPr lang="hu-H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t>Acquired competences:</a:t>
            </a:r>
            <a:endParaRPr lang="hu-HU" dirty="0"/>
          </a:p>
        </p:txBody>
      </p:sp>
      <p:sp>
        <p:nvSpPr>
          <p:cNvPr id="3" name="Tartalom helye 2"/>
          <p:cNvSpPr>
            <a:spLocks noGrp="1"/>
          </p:cNvSpPr>
          <p:nvPr>
            <p:ph idx="1"/>
          </p:nvPr>
        </p:nvSpPr>
        <p:spPr/>
        <p:txBody>
          <a:bodyPr>
            <a:normAutofit fontScale="85000" lnSpcReduction="20000"/>
          </a:bodyPr>
          <a:lstStyle/>
          <a:p>
            <a:pPr algn="just">
              <a:buNone/>
            </a:pPr>
            <a:r>
              <a:rPr lang="hu-HU" dirty="0" smtClean="0"/>
              <a:t>	</a:t>
            </a:r>
            <a:r>
              <a:rPr lang="en-GB" dirty="0" smtClean="0"/>
              <a:t>Participants are able to identify, assess, and positively improve their coping strategies. They can resolve conflicts more easily and manage stressful situations better. They will be able to identify the signals of burn-out, and effectively prevent and/or treat them. They will also be able to identify and experience flow experience in their private and professional life and find solutions (solution-oriented thinking), instead of just identifying the problems. By learning and using the tools of art therapy they receive an effective tool and may feel more successful and competent in their professional and private life as well. </a:t>
            </a:r>
            <a:endParaRPr lang="hu-HU" dirty="0" smtClean="0"/>
          </a:p>
          <a:p>
            <a:endParaRPr lang="hu-H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629816"/>
            <a:ext cx="8229600" cy="1143000"/>
          </a:xfrm>
        </p:spPr>
        <p:txBody>
          <a:bodyPr>
            <a:normAutofit fontScale="90000"/>
          </a:bodyPr>
          <a:lstStyle/>
          <a:p>
            <a:r>
              <a:rPr lang="en-GB" dirty="0" smtClean="0"/>
              <a:t>The experience of </a:t>
            </a:r>
            <a:r>
              <a:rPr lang="hu-HU" dirty="0" smtClean="0"/>
              <a:t>Váltó-sáv Alapítvány </a:t>
            </a:r>
            <a:r>
              <a:rPr lang="en-GB" dirty="0" smtClean="0"/>
              <a:t>in training </a:t>
            </a:r>
            <a:r>
              <a:rPr lang="hu-HU" dirty="0" err="1" smtClean="0"/>
              <a:t>professionals</a:t>
            </a:r>
            <a:endParaRPr lang="hu-HU" dirty="0"/>
          </a:p>
        </p:txBody>
      </p:sp>
      <p:sp>
        <p:nvSpPr>
          <p:cNvPr id="3" name="Tartalom helye 2"/>
          <p:cNvSpPr>
            <a:spLocks noGrp="1"/>
          </p:cNvSpPr>
          <p:nvPr>
            <p:ph idx="1"/>
          </p:nvPr>
        </p:nvSpPr>
        <p:spPr>
          <a:xfrm>
            <a:off x="467544" y="1772816"/>
            <a:ext cx="8229600" cy="4525963"/>
          </a:xfrm>
        </p:spPr>
        <p:txBody>
          <a:bodyPr>
            <a:normAutofit fontScale="85000" lnSpcReduction="10000"/>
          </a:bodyPr>
          <a:lstStyle/>
          <a:p>
            <a:pPr algn="just"/>
            <a:r>
              <a:rPr lang="hu-HU" dirty="0" err="1" smtClean="0"/>
              <a:t>Adult</a:t>
            </a:r>
            <a:r>
              <a:rPr lang="hu-HU" dirty="0" smtClean="0"/>
              <a:t> </a:t>
            </a:r>
            <a:r>
              <a:rPr lang="hu-HU" dirty="0" err="1" smtClean="0"/>
              <a:t>training</a:t>
            </a:r>
            <a:r>
              <a:rPr lang="hu-HU" dirty="0" smtClean="0"/>
              <a:t> </a:t>
            </a:r>
            <a:r>
              <a:rPr lang="hu-HU" dirty="0" err="1" smtClean="0"/>
              <a:t>institution</a:t>
            </a:r>
            <a:r>
              <a:rPr lang="hu-HU" dirty="0" smtClean="0"/>
              <a:t>(B/2020/007559</a:t>
            </a:r>
            <a:r>
              <a:rPr lang="hu-HU" dirty="0" smtClean="0"/>
              <a:t>)</a:t>
            </a:r>
          </a:p>
          <a:p>
            <a:pPr algn="just"/>
            <a:r>
              <a:rPr lang="hu-HU" dirty="0" err="1" smtClean="0"/>
              <a:t>Licensed</a:t>
            </a:r>
            <a:r>
              <a:rPr lang="hu-HU" dirty="0" smtClean="0"/>
              <a:t> </a:t>
            </a:r>
            <a:r>
              <a:rPr lang="hu-HU" dirty="0" err="1" smtClean="0"/>
              <a:t>adult</a:t>
            </a:r>
            <a:r>
              <a:rPr lang="hu-HU" dirty="0" smtClean="0"/>
              <a:t> </a:t>
            </a:r>
            <a:r>
              <a:rPr lang="hu-HU" dirty="0" err="1" smtClean="0"/>
              <a:t>training</a:t>
            </a:r>
            <a:r>
              <a:rPr lang="hu-HU" dirty="0" smtClean="0"/>
              <a:t> </a:t>
            </a:r>
            <a:r>
              <a:rPr lang="hu-HU" dirty="0" err="1" smtClean="0"/>
              <a:t>programs</a:t>
            </a:r>
            <a:r>
              <a:rPr lang="hu-HU" dirty="0" smtClean="0"/>
              <a:t>: </a:t>
            </a:r>
            <a:endParaRPr lang="hu-HU" dirty="0" smtClean="0"/>
          </a:p>
          <a:p>
            <a:pPr>
              <a:buNone/>
            </a:pPr>
            <a:r>
              <a:rPr lang="hu-HU" dirty="0" smtClean="0"/>
              <a:t>	</a:t>
            </a:r>
            <a:r>
              <a:rPr lang="en-GB" dirty="0" smtClean="0"/>
              <a:t>Tolerance </a:t>
            </a:r>
            <a:r>
              <a:rPr lang="en-GB" dirty="0" smtClean="0"/>
              <a:t>strengthening, anti-discrimination training (10 hours): E-000363/2014/D003</a:t>
            </a:r>
            <a:endParaRPr lang="hu-HU" dirty="0" smtClean="0"/>
          </a:p>
          <a:p>
            <a:pPr>
              <a:buNone/>
            </a:pPr>
            <a:r>
              <a:rPr lang="hu-HU" dirty="0" smtClean="0"/>
              <a:t>	</a:t>
            </a:r>
            <a:r>
              <a:rPr lang="en-GB" dirty="0" smtClean="0"/>
              <a:t>My </a:t>
            </a:r>
            <a:r>
              <a:rPr lang="en-GB" dirty="0" smtClean="0"/>
              <a:t>opportunities and competencies in reintegration work (10 hours): E-000363/2014/D009</a:t>
            </a:r>
            <a:endParaRPr lang="hu-HU" dirty="0" smtClean="0"/>
          </a:p>
          <a:p>
            <a:pPr>
              <a:buNone/>
            </a:pPr>
            <a:r>
              <a:rPr lang="hu-HU" dirty="0" smtClean="0"/>
              <a:t>	</a:t>
            </a:r>
            <a:r>
              <a:rPr lang="en-GB" dirty="0" smtClean="0"/>
              <a:t>Coordination </a:t>
            </a:r>
            <a:r>
              <a:rPr lang="en-GB" dirty="0" smtClean="0"/>
              <a:t>of work and private life (20 hours): E-000363/2014/D010</a:t>
            </a:r>
            <a:endParaRPr lang="hu-HU" dirty="0" smtClean="0"/>
          </a:p>
          <a:p>
            <a:pPr>
              <a:buNone/>
            </a:pPr>
            <a:r>
              <a:rPr lang="hu-HU" dirty="0" smtClean="0"/>
              <a:t>	</a:t>
            </a:r>
            <a:r>
              <a:rPr lang="en-GB" dirty="0" smtClean="0"/>
              <a:t>Change-Fever </a:t>
            </a:r>
            <a:r>
              <a:rPr lang="en-GB" dirty="0" smtClean="0"/>
              <a:t>board game – game master training (30 hours): E-000363/2014/D013</a:t>
            </a:r>
            <a:endParaRPr lang="hu-HU" dirty="0" smtClean="0"/>
          </a:p>
          <a:p>
            <a:endParaRPr lang="hu-H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Professional </a:t>
            </a:r>
            <a:r>
              <a:rPr lang="hu-HU" dirty="0" err="1" smtClean="0"/>
              <a:t>further</a:t>
            </a:r>
            <a:r>
              <a:rPr lang="hu-HU" dirty="0" smtClean="0"/>
              <a:t> </a:t>
            </a:r>
            <a:r>
              <a:rPr lang="hu-HU" dirty="0" err="1" smtClean="0"/>
              <a:t>training</a:t>
            </a:r>
            <a:r>
              <a:rPr lang="hu-HU" dirty="0" smtClean="0"/>
              <a:t> </a:t>
            </a:r>
            <a:r>
              <a:rPr lang="hu-HU" dirty="0" err="1" smtClean="0"/>
              <a:t>programs</a:t>
            </a:r>
            <a:endParaRPr lang="hu-HU" dirty="0"/>
          </a:p>
        </p:txBody>
      </p:sp>
      <p:sp>
        <p:nvSpPr>
          <p:cNvPr id="3" name="Tartalom helye 2"/>
          <p:cNvSpPr>
            <a:spLocks noGrp="1"/>
          </p:cNvSpPr>
          <p:nvPr>
            <p:ph idx="1"/>
          </p:nvPr>
        </p:nvSpPr>
        <p:spPr/>
        <p:txBody>
          <a:bodyPr>
            <a:normAutofit fontScale="85000" lnSpcReduction="10000"/>
          </a:bodyPr>
          <a:lstStyle/>
          <a:p>
            <a:r>
              <a:rPr lang="hu-HU" dirty="0" err="1" smtClean="0"/>
              <a:t>Pedagogue</a:t>
            </a:r>
            <a:r>
              <a:rPr lang="hu-HU" dirty="0" smtClean="0"/>
              <a:t> </a:t>
            </a:r>
            <a:r>
              <a:rPr lang="hu-HU" dirty="0" err="1" smtClean="0"/>
              <a:t>further</a:t>
            </a:r>
            <a:r>
              <a:rPr lang="hu-HU" dirty="0" smtClean="0"/>
              <a:t> </a:t>
            </a:r>
            <a:r>
              <a:rPr lang="hu-HU" dirty="0" err="1" smtClean="0"/>
              <a:t>trainings</a:t>
            </a:r>
            <a:endParaRPr lang="hu-HU" dirty="0" smtClean="0"/>
          </a:p>
          <a:p>
            <a:pPr>
              <a:buNone/>
            </a:pPr>
            <a:r>
              <a:rPr lang="hu-HU" dirty="0" smtClean="0"/>
              <a:t>	</a:t>
            </a:r>
            <a:r>
              <a:rPr lang="en-GB" dirty="0" smtClean="0"/>
              <a:t>Opportunities</a:t>
            </a:r>
            <a:r>
              <a:rPr lang="en-GB" dirty="0" smtClean="0"/>
              <a:t>, competencies and tools for teachers in school crime prevention (PED/575-13/2020) - training program for </a:t>
            </a:r>
            <a:r>
              <a:rPr lang="en-GB" dirty="0" smtClean="0"/>
              <a:t>teachers</a:t>
            </a:r>
            <a:r>
              <a:rPr lang="hu-HU" dirty="0" smtClean="0"/>
              <a:t>, 40 </a:t>
            </a:r>
            <a:r>
              <a:rPr lang="hu-HU" dirty="0" err="1" smtClean="0"/>
              <a:t>hours</a:t>
            </a:r>
            <a:endParaRPr lang="hu-HU" dirty="0" smtClean="0"/>
          </a:p>
          <a:p>
            <a:pPr>
              <a:buNone/>
            </a:pPr>
            <a:r>
              <a:rPr lang="hu-HU" dirty="0" smtClean="0"/>
              <a:t>	</a:t>
            </a:r>
            <a:r>
              <a:rPr lang="hu-HU" dirty="0" err="1" smtClean="0"/>
              <a:t>Training</a:t>
            </a:r>
            <a:r>
              <a:rPr lang="hu-HU" dirty="0" smtClean="0"/>
              <a:t> of </a:t>
            </a:r>
            <a:r>
              <a:rPr lang="hu-HU" dirty="0" err="1" smtClean="0"/>
              <a:t>social</a:t>
            </a:r>
            <a:r>
              <a:rPr lang="hu-HU" dirty="0" smtClean="0"/>
              <a:t> </a:t>
            </a:r>
            <a:r>
              <a:rPr lang="hu-HU" dirty="0" err="1" smtClean="0"/>
              <a:t>workers</a:t>
            </a:r>
            <a:r>
              <a:rPr lang="hu-HU" dirty="0" smtClean="0"/>
              <a:t>, </a:t>
            </a:r>
            <a:r>
              <a:rPr lang="hu-HU" dirty="0" err="1" smtClean="0"/>
              <a:t>professionals</a:t>
            </a:r>
            <a:r>
              <a:rPr lang="hu-HU" dirty="0" smtClean="0"/>
              <a:t>: (</a:t>
            </a:r>
            <a:r>
              <a:rPr lang="en-GB" dirty="0" smtClean="0"/>
              <a:t>CHANGE </a:t>
            </a:r>
            <a:r>
              <a:rPr lang="en-GB" dirty="0" smtClean="0"/>
              <a:t>FEVER: opportunities for support work in the (re)integration of offenders (prisoners, </a:t>
            </a:r>
            <a:r>
              <a:rPr lang="en-GB" dirty="0" smtClean="0"/>
              <a:t>released</a:t>
            </a:r>
            <a:r>
              <a:rPr lang="hu-HU" dirty="0" smtClean="0"/>
              <a:t>, </a:t>
            </a:r>
            <a:r>
              <a:rPr lang="en-GB" dirty="0" smtClean="0"/>
              <a:t>M-05-004/2020)</a:t>
            </a:r>
            <a:r>
              <a:rPr lang="hu-HU" dirty="0" smtClean="0"/>
              <a:t>)</a:t>
            </a:r>
            <a:endParaRPr lang="hu-HU" dirty="0" smtClean="0"/>
          </a:p>
          <a:p>
            <a:pPr>
              <a:buNone/>
            </a:pPr>
            <a:r>
              <a:rPr lang="hu-HU" dirty="0" smtClean="0"/>
              <a:t>	</a:t>
            </a:r>
            <a:r>
              <a:rPr lang="en-GB" dirty="0" smtClean="0"/>
              <a:t>IN-CHANGE</a:t>
            </a:r>
            <a:r>
              <a:rPr lang="en-GB" dirty="0" smtClean="0"/>
              <a:t>: a health promotion program of </a:t>
            </a:r>
            <a:r>
              <a:rPr lang="en-GB" dirty="0" err="1" smtClean="0"/>
              <a:t>Váltó-sáv</a:t>
            </a:r>
            <a:r>
              <a:rPr lang="en-GB" dirty="0" smtClean="0"/>
              <a:t> </a:t>
            </a:r>
            <a:r>
              <a:rPr lang="en-GB" dirty="0" err="1" smtClean="0"/>
              <a:t>Alapítvány</a:t>
            </a:r>
            <a:r>
              <a:rPr lang="en-GB" dirty="0" smtClean="0"/>
              <a:t> (9/2020) - a school health promotion program, part of which is designed for teachers.</a:t>
            </a:r>
            <a:endParaRPr lang="hu-HU" dirty="0" smtClean="0"/>
          </a:p>
          <a:p>
            <a:endParaRPr lang="hu-H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err="1" smtClean="0"/>
              <a:t>Events</a:t>
            </a:r>
            <a:r>
              <a:rPr lang="hu-HU" dirty="0" smtClean="0"/>
              <a:t>, </a:t>
            </a:r>
            <a:r>
              <a:rPr lang="hu-HU" dirty="0" err="1" smtClean="0"/>
              <a:t>workshops</a:t>
            </a:r>
            <a:endParaRPr lang="hu-HU" dirty="0"/>
          </a:p>
        </p:txBody>
      </p:sp>
      <p:sp>
        <p:nvSpPr>
          <p:cNvPr id="3" name="Tartalom helye 2"/>
          <p:cNvSpPr>
            <a:spLocks noGrp="1"/>
          </p:cNvSpPr>
          <p:nvPr>
            <p:ph idx="1"/>
          </p:nvPr>
        </p:nvSpPr>
        <p:spPr/>
        <p:txBody>
          <a:bodyPr>
            <a:normAutofit lnSpcReduction="10000"/>
          </a:bodyPr>
          <a:lstStyle/>
          <a:p>
            <a:pPr>
              <a:buNone/>
            </a:pPr>
            <a:r>
              <a:rPr lang="hu-HU" dirty="0" err="1" smtClean="0"/>
              <a:t>Topic-focused</a:t>
            </a:r>
            <a:endParaRPr lang="hu-HU" dirty="0" smtClean="0"/>
          </a:p>
          <a:p>
            <a:pPr>
              <a:buNone/>
            </a:pPr>
            <a:r>
              <a:rPr lang="hu-HU" dirty="0" smtClean="0"/>
              <a:t>	</a:t>
            </a:r>
            <a:r>
              <a:rPr lang="en-GB" dirty="0" smtClean="0"/>
              <a:t>Possibility of creative programs in reintegration </a:t>
            </a:r>
            <a:r>
              <a:rPr lang="en-GB" dirty="0" smtClean="0"/>
              <a:t>work </a:t>
            </a:r>
            <a:r>
              <a:rPr lang="hu-HU" dirty="0" smtClean="0"/>
              <a:t>(</a:t>
            </a:r>
            <a:r>
              <a:rPr lang="en-GB" dirty="0" smtClean="0"/>
              <a:t>28.02.2018)</a:t>
            </a:r>
            <a:endParaRPr lang="hu-HU" dirty="0" smtClean="0"/>
          </a:p>
          <a:p>
            <a:pPr>
              <a:buNone/>
            </a:pPr>
            <a:r>
              <a:rPr lang="hu-HU" dirty="0" err="1" smtClean="0"/>
              <a:t>Continous</a:t>
            </a:r>
            <a:r>
              <a:rPr lang="hu-HU" dirty="0" smtClean="0"/>
              <a:t> </a:t>
            </a:r>
            <a:r>
              <a:rPr lang="hu-HU" dirty="0" err="1" smtClean="0"/>
              <a:t>ones</a:t>
            </a:r>
            <a:r>
              <a:rPr lang="hu-HU" dirty="0" smtClean="0"/>
              <a:t> (</a:t>
            </a:r>
            <a:r>
              <a:rPr lang="hu-HU" dirty="0" err="1" smtClean="0"/>
              <a:t>e.g</a:t>
            </a:r>
            <a:r>
              <a:rPr lang="hu-HU" dirty="0" smtClean="0"/>
              <a:t>. </a:t>
            </a:r>
            <a:r>
              <a:rPr lang="hu-HU" dirty="0" smtClean="0"/>
              <a:t>TRANSPORTER. </a:t>
            </a:r>
            <a:r>
              <a:rPr lang="hu-HU" dirty="0" err="1" smtClean="0"/>
              <a:t>Knowledge</a:t>
            </a:r>
            <a:r>
              <a:rPr lang="hu-HU" dirty="0" smtClean="0"/>
              <a:t> </a:t>
            </a:r>
            <a:r>
              <a:rPr lang="hu-HU" dirty="0" err="1" smtClean="0"/>
              <a:t>sharing</a:t>
            </a:r>
            <a:r>
              <a:rPr lang="hu-HU" dirty="0" smtClean="0"/>
              <a:t> </a:t>
            </a:r>
            <a:r>
              <a:rPr lang="hu-HU" dirty="0" err="1" smtClean="0"/>
              <a:t>in</a:t>
            </a:r>
            <a:r>
              <a:rPr lang="hu-HU" dirty="0" smtClean="0"/>
              <a:t> </a:t>
            </a:r>
            <a:r>
              <a:rPr lang="hu-HU" dirty="0" err="1" smtClean="0"/>
              <a:t>international</a:t>
            </a:r>
            <a:r>
              <a:rPr lang="hu-HU" dirty="0" smtClean="0"/>
              <a:t> </a:t>
            </a:r>
            <a:r>
              <a:rPr lang="hu-HU" dirty="0" err="1" smtClean="0"/>
              <a:t>cooperation</a:t>
            </a:r>
            <a:r>
              <a:rPr lang="hu-HU" dirty="0" smtClean="0"/>
              <a:t>(EFOP-5.2.2-17-2017-00019</a:t>
            </a:r>
            <a:r>
              <a:rPr lang="hu-HU" dirty="0" smtClean="0"/>
              <a:t>)</a:t>
            </a:r>
          </a:p>
          <a:p>
            <a:pPr>
              <a:buNone/>
            </a:pPr>
            <a:r>
              <a:rPr lang="en-GB" dirty="0" smtClean="0"/>
              <a:t>Community Crime Prevention Model </a:t>
            </a:r>
            <a:r>
              <a:rPr lang="hu-HU" dirty="0" smtClean="0"/>
              <a:t>(</a:t>
            </a:r>
            <a:r>
              <a:rPr lang="hu-HU" dirty="0" smtClean="0"/>
              <a:t>EFOP-5.2.1-17-2017-00003)</a:t>
            </a:r>
          </a:p>
          <a:p>
            <a:pPr>
              <a:buNone/>
            </a:pPr>
            <a:r>
              <a:rPr lang="hu-HU" dirty="0" err="1" smtClean="0"/>
              <a:t>Case</a:t>
            </a:r>
            <a:r>
              <a:rPr lang="hu-HU" dirty="0" smtClean="0"/>
              <a:t> </a:t>
            </a:r>
            <a:r>
              <a:rPr lang="hu-HU" dirty="0" err="1" smtClean="0"/>
              <a:t>studies</a:t>
            </a:r>
            <a:endParaRPr lang="hu-HU" dirty="0" smtClean="0"/>
          </a:p>
          <a:p>
            <a:pPr>
              <a:buNone/>
            </a:pPr>
            <a:endParaRPr lang="hu-H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What</a:t>
            </a:r>
            <a:r>
              <a:rPr lang="hu-HU" dirty="0" smtClean="0"/>
              <a:t> </a:t>
            </a:r>
            <a:r>
              <a:rPr lang="hu-HU" dirty="0" err="1" smtClean="0"/>
              <a:t>was</a:t>
            </a:r>
            <a:r>
              <a:rPr lang="hu-HU" dirty="0" smtClean="0"/>
              <a:t> </a:t>
            </a:r>
            <a:r>
              <a:rPr lang="hu-HU" dirty="0" err="1" smtClean="0"/>
              <a:t>the</a:t>
            </a:r>
            <a:r>
              <a:rPr lang="hu-HU" dirty="0" smtClean="0"/>
              <a:t> most </a:t>
            </a:r>
            <a:r>
              <a:rPr lang="hu-HU" dirty="0" err="1" smtClean="0"/>
              <a:t>positive</a:t>
            </a:r>
            <a:r>
              <a:rPr lang="hu-HU" dirty="0" smtClean="0"/>
              <a:t>?</a:t>
            </a:r>
            <a:endParaRPr lang="hu-HU" dirty="0"/>
          </a:p>
        </p:txBody>
      </p:sp>
      <p:sp>
        <p:nvSpPr>
          <p:cNvPr id="3" name="Tartalom helye 2"/>
          <p:cNvSpPr>
            <a:spLocks noGrp="1"/>
          </p:cNvSpPr>
          <p:nvPr>
            <p:ph idx="1"/>
          </p:nvPr>
        </p:nvSpPr>
        <p:spPr/>
        <p:txBody>
          <a:bodyPr>
            <a:normAutofit lnSpcReduction="10000"/>
          </a:bodyPr>
          <a:lstStyle/>
          <a:p>
            <a:pPr>
              <a:buNone/>
            </a:pPr>
            <a:r>
              <a:rPr lang="en-GB" i="1" dirty="0" smtClean="0"/>
              <a:t>• Opportunity to build new relationships, and with it, openness. The coexistence of people in one place who can accept the methods presented through their values. Learn new methods / tools.</a:t>
            </a:r>
            <a:endParaRPr lang="hu-HU" dirty="0" smtClean="0"/>
          </a:p>
          <a:p>
            <a:pPr>
              <a:buNone/>
            </a:pPr>
            <a:r>
              <a:rPr lang="en-GB" i="1" dirty="0" smtClean="0"/>
              <a:t>• Usefulness, </a:t>
            </a:r>
            <a:r>
              <a:rPr lang="en-GB" i="1" dirty="0" err="1" smtClean="0"/>
              <a:t>tangibleness</a:t>
            </a:r>
            <a:r>
              <a:rPr lang="en-GB" i="1" dirty="0" smtClean="0"/>
              <a:t>, familiarity, easiness.</a:t>
            </a:r>
            <a:endParaRPr lang="hu-HU" dirty="0" smtClean="0"/>
          </a:p>
          <a:p>
            <a:pPr>
              <a:buNone/>
            </a:pPr>
            <a:r>
              <a:rPr lang="en-GB" i="1" dirty="0" smtClean="0"/>
              <a:t>• The theory was followed by interactivity.</a:t>
            </a:r>
            <a:endParaRPr lang="hu-HU" dirty="0" smtClean="0"/>
          </a:p>
          <a:p>
            <a:pPr>
              <a:buNone/>
            </a:pPr>
            <a:r>
              <a:rPr lang="en-GB" i="1" dirty="0" smtClean="0"/>
              <a:t>• Family atmosphere, good professional training, cheerful atmosphere.</a:t>
            </a:r>
            <a:endParaRPr lang="hu-HU" dirty="0" smtClean="0"/>
          </a:p>
          <a:p>
            <a:endParaRPr lang="hu-HU" dirty="0" smtClean="0"/>
          </a:p>
          <a:p>
            <a:endParaRPr lang="hu-H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Needs</a:t>
            </a:r>
            <a:r>
              <a:rPr lang="hu-HU" dirty="0" smtClean="0"/>
              <a:t> </a:t>
            </a:r>
            <a:r>
              <a:rPr lang="hu-HU" dirty="0" smtClean="0"/>
              <a:t>of </a:t>
            </a:r>
            <a:r>
              <a:rPr lang="hu-HU" dirty="0" err="1" smtClean="0"/>
              <a:t>professionals</a:t>
            </a:r>
            <a:endParaRPr lang="hu-HU" dirty="0"/>
          </a:p>
        </p:txBody>
      </p:sp>
      <p:sp>
        <p:nvSpPr>
          <p:cNvPr id="3" name="Tartalom helye 2"/>
          <p:cNvSpPr>
            <a:spLocks noGrp="1"/>
          </p:cNvSpPr>
          <p:nvPr>
            <p:ph idx="1"/>
          </p:nvPr>
        </p:nvSpPr>
        <p:spPr/>
        <p:txBody>
          <a:bodyPr>
            <a:normAutofit fontScale="92500" lnSpcReduction="10000"/>
          </a:bodyPr>
          <a:lstStyle/>
          <a:p>
            <a:pPr>
              <a:buNone/>
            </a:pPr>
            <a:r>
              <a:rPr lang="en-GB" dirty="0" smtClean="0"/>
              <a:t>• Practical training package</a:t>
            </a:r>
            <a:endParaRPr lang="hu-HU" dirty="0" smtClean="0"/>
          </a:p>
          <a:p>
            <a:pPr>
              <a:buNone/>
            </a:pPr>
            <a:r>
              <a:rPr lang="en-GB" dirty="0" smtClean="0"/>
              <a:t>• Can be used immediately and integrated into everyday work</a:t>
            </a:r>
            <a:endParaRPr lang="hu-HU" dirty="0" smtClean="0"/>
          </a:p>
          <a:p>
            <a:pPr>
              <a:buNone/>
            </a:pPr>
            <a:r>
              <a:rPr lang="en-GB" dirty="0" smtClean="0"/>
              <a:t>• Well-structured, easy-to-use, transparent knowledge and competence development</a:t>
            </a:r>
            <a:endParaRPr lang="hu-HU" dirty="0" smtClean="0"/>
          </a:p>
          <a:p>
            <a:pPr>
              <a:buNone/>
            </a:pPr>
            <a:r>
              <a:rPr lang="en-GB" dirty="0" smtClean="0"/>
              <a:t>• Trainings concentrating on support, supervision and the “soul” of helpers</a:t>
            </a:r>
            <a:endParaRPr lang="hu-HU" dirty="0" smtClean="0"/>
          </a:p>
          <a:p>
            <a:pPr>
              <a:buNone/>
            </a:pPr>
            <a:r>
              <a:rPr lang="en-GB" dirty="0" smtClean="0"/>
              <a:t>• Focus on the development of the psychological, mental and professional immune system.</a:t>
            </a:r>
            <a:endParaRPr lang="hu-HU" dirty="0" smtClean="0"/>
          </a:p>
          <a:p>
            <a:pPr>
              <a:buNone/>
            </a:pPr>
            <a:endParaRPr lang="hu-HU" dirty="0" smtClean="0"/>
          </a:p>
          <a:p>
            <a:endParaRPr lang="hu-HU" dirty="0"/>
          </a:p>
        </p:txBody>
      </p:sp>
    </p:spTree>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369</Words>
  <Application>Microsoft Office PowerPoint</Application>
  <PresentationFormat>Diavetítés a képernyőre (4:3 oldalarány)</PresentationFormat>
  <Paragraphs>67</Paragraphs>
  <Slides>13</Slides>
  <Notes>0</Notes>
  <HiddenSlides>0</HiddenSlides>
  <MMClips>0</MMClips>
  <ScaleCrop>false</ScaleCrop>
  <HeadingPairs>
    <vt:vector size="4" baseType="variant">
      <vt:variant>
        <vt:lpstr>Téma</vt:lpstr>
      </vt:variant>
      <vt:variant>
        <vt:i4>1</vt:i4>
      </vt:variant>
      <vt:variant>
        <vt:lpstr>Diacímek</vt:lpstr>
      </vt:variant>
      <vt:variant>
        <vt:i4>13</vt:i4>
      </vt:variant>
    </vt:vector>
  </HeadingPairs>
  <TitlesOfParts>
    <vt:vector size="14" baseType="lpstr">
      <vt:lpstr>Office-téma</vt:lpstr>
      <vt:lpstr>1. dia</vt:lpstr>
      <vt:lpstr>2. dia</vt:lpstr>
      <vt:lpstr>The target group of the curriculum / course</vt:lpstr>
      <vt:lpstr>Acquired competences:</vt:lpstr>
      <vt:lpstr>The experience of Váltó-sáv Alapítvány in training professionals</vt:lpstr>
      <vt:lpstr>Professional further training programs</vt:lpstr>
      <vt:lpstr>Events, workshops</vt:lpstr>
      <vt:lpstr>What was the most positive?</vt:lpstr>
      <vt:lpstr>Needs of professionals</vt:lpstr>
      <vt:lpstr>Suggestions for structure</vt:lpstr>
      <vt:lpstr> Breakdown of certain topis, occasions (example, work material)</vt:lpstr>
      <vt:lpstr> Examples for the methodology of processing</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Andras</dc:creator>
  <cp:lastModifiedBy>LENOVO 330S</cp:lastModifiedBy>
  <cp:revision>16</cp:revision>
  <dcterms:created xsi:type="dcterms:W3CDTF">2020-12-18T07:21:37Z</dcterms:created>
  <dcterms:modified xsi:type="dcterms:W3CDTF">2021-09-12T09:16:59Z</dcterms:modified>
</cp:coreProperties>
</file>